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8" r:id="rId2"/>
  </p:sldIdLst>
  <p:sldSz cx="21383625" cy="30275213"/>
  <p:notesSz cx="29818013" cy="42354500"/>
  <p:defaultTextStyle>
    <a:defPPr>
      <a:defRPr lang="de-DE"/>
    </a:defPPr>
    <a:lvl1pPr marL="0" algn="l" defTabSz="2479179" rtl="0" eaLnBrk="1" latinLnBrk="0" hangingPunct="1">
      <a:defRPr sz="4880" kern="1200">
        <a:solidFill>
          <a:schemeClr val="tx1"/>
        </a:solidFill>
        <a:latin typeface="+mn-lt"/>
        <a:ea typeface="+mn-ea"/>
        <a:cs typeface="+mn-cs"/>
      </a:defRPr>
    </a:lvl1pPr>
    <a:lvl2pPr marL="1239590" algn="l" defTabSz="2479179" rtl="0" eaLnBrk="1" latinLnBrk="0" hangingPunct="1">
      <a:defRPr sz="4880" kern="1200">
        <a:solidFill>
          <a:schemeClr val="tx1"/>
        </a:solidFill>
        <a:latin typeface="+mn-lt"/>
        <a:ea typeface="+mn-ea"/>
        <a:cs typeface="+mn-cs"/>
      </a:defRPr>
    </a:lvl2pPr>
    <a:lvl3pPr marL="2479179" algn="l" defTabSz="2479179" rtl="0" eaLnBrk="1" latinLnBrk="0" hangingPunct="1">
      <a:defRPr sz="4880" kern="1200">
        <a:solidFill>
          <a:schemeClr val="tx1"/>
        </a:solidFill>
        <a:latin typeface="+mn-lt"/>
        <a:ea typeface="+mn-ea"/>
        <a:cs typeface="+mn-cs"/>
      </a:defRPr>
    </a:lvl3pPr>
    <a:lvl4pPr marL="3718770" algn="l" defTabSz="2479179" rtl="0" eaLnBrk="1" latinLnBrk="0" hangingPunct="1">
      <a:defRPr sz="4880" kern="1200">
        <a:solidFill>
          <a:schemeClr val="tx1"/>
        </a:solidFill>
        <a:latin typeface="+mn-lt"/>
        <a:ea typeface="+mn-ea"/>
        <a:cs typeface="+mn-cs"/>
      </a:defRPr>
    </a:lvl4pPr>
    <a:lvl5pPr marL="4958360" algn="l" defTabSz="2479179" rtl="0" eaLnBrk="1" latinLnBrk="0" hangingPunct="1">
      <a:defRPr sz="4880" kern="1200">
        <a:solidFill>
          <a:schemeClr val="tx1"/>
        </a:solidFill>
        <a:latin typeface="+mn-lt"/>
        <a:ea typeface="+mn-ea"/>
        <a:cs typeface="+mn-cs"/>
      </a:defRPr>
    </a:lvl5pPr>
    <a:lvl6pPr marL="6197950" algn="l" defTabSz="2479179" rtl="0" eaLnBrk="1" latinLnBrk="0" hangingPunct="1">
      <a:defRPr sz="4880" kern="1200">
        <a:solidFill>
          <a:schemeClr val="tx1"/>
        </a:solidFill>
        <a:latin typeface="+mn-lt"/>
        <a:ea typeface="+mn-ea"/>
        <a:cs typeface="+mn-cs"/>
      </a:defRPr>
    </a:lvl6pPr>
    <a:lvl7pPr marL="7437540" algn="l" defTabSz="2479179" rtl="0" eaLnBrk="1" latinLnBrk="0" hangingPunct="1">
      <a:defRPr sz="4880" kern="1200">
        <a:solidFill>
          <a:schemeClr val="tx1"/>
        </a:solidFill>
        <a:latin typeface="+mn-lt"/>
        <a:ea typeface="+mn-ea"/>
        <a:cs typeface="+mn-cs"/>
      </a:defRPr>
    </a:lvl7pPr>
    <a:lvl8pPr marL="8677130" algn="l" defTabSz="2479179" rtl="0" eaLnBrk="1" latinLnBrk="0" hangingPunct="1">
      <a:defRPr sz="4880" kern="1200">
        <a:solidFill>
          <a:schemeClr val="tx1"/>
        </a:solidFill>
        <a:latin typeface="+mn-lt"/>
        <a:ea typeface="+mn-ea"/>
        <a:cs typeface="+mn-cs"/>
      </a:defRPr>
    </a:lvl8pPr>
    <a:lvl9pPr marL="9916720" algn="l" defTabSz="2479179" rtl="0" eaLnBrk="1" latinLnBrk="0" hangingPunct="1">
      <a:defRPr sz="48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FF7"/>
    <a:srgbClr val="CCDCEB"/>
    <a:srgbClr val="F7F8FC"/>
    <a:srgbClr val="00509B"/>
    <a:srgbClr val="946947"/>
    <a:srgbClr val="1DB7BF"/>
    <a:srgbClr val="1A244F"/>
    <a:srgbClr val="98714C"/>
    <a:srgbClr val="FFEBAB"/>
    <a:srgbClr val="D6E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2" autoAdjust="0"/>
    <p:restoredTop sz="95627" autoAdjust="0"/>
  </p:normalViewPr>
  <p:slideViewPr>
    <p:cSldViewPr snapToGrid="0">
      <p:cViewPr>
        <p:scale>
          <a:sx n="33" d="100"/>
          <a:sy n="33" d="100"/>
        </p:scale>
        <p:origin x="2604" y="-70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2921139" cy="2125081"/>
          </a:xfrm>
          <a:prstGeom prst="rect">
            <a:avLst/>
          </a:prstGeom>
        </p:spPr>
        <p:txBody>
          <a:bodyPr vert="horz" lIns="412413" tIns="206206" rIns="412413" bIns="206206" rtlCol="0"/>
          <a:lstStyle>
            <a:lvl1pPr algn="l">
              <a:defRPr sz="5400"/>
            </a:lvl1pPr>
          </a:lstStyle>
          <a:p>
            <a:endParaRPr lang="de-DE"/>
          </a:p>
        </p:txBody>
      </p:sp>
      <p:sp>
        <p:nvSpPr>
          <p:cNvPr id="3" name="Datumsplatzhalter 2"/>
          <p:cNvSpPr>
            <a:spLocks noGrp="1"/>
          </p:cNvSpPr>
          <p:nvPr>
            <p:ph type="dt" idx="1"/>
          </p:nvPr>
        </p:nvSpPr>
        <p:spPr>
          <a:xfrm>
            <a:off x="16889974" y="0"/>
            <a:ext cx="12921139" cy="2125081"/>
          </a:xfrm>
          <a:prstGeom prst="rect">
            <a:avLst/>
          </a:prstGeom>
        </p:spPr>
        <p:txBody>
          <a:bodyPr vert="horz" lIns="412413" tIns="206206" rIns="412413" bIns="206206" rtlCol="0"/>
          <a:lstStyle>
            <a:lvl1pPr algn="r">
              <a:defRPr sz="5400"/>
            </a:lvl1pPr>
          </a:lstStyle>
          <a:p>
            <a:fld id="{B62ADBD4-5882-4F04-9BEE-B3A71E700FC9}" type="datetimeFigureOut">
              <a:rPr lang="de-DE" smtClean="0"/>
              <a:t>08.05.2023</a:t>
            </a:fld>
            <a:endParaRPr lang="de-DE"/>
          </a:p>
        </p:txBody>
      </p:sp>
      <p:sp>
        <p:nvSpPr>
          <p:cNvPr id="4" name="Folienbildplatzhalter 3"/>
          <p:cNvSpPr>
            <a:spLocks noGrp="1" noRot="1" noChangeAspect="1"/>
          </p:cNvSpPr>
          <p:nvPr>
            <p:ph type="sldImg" idx="2"/>
          </p:nvPr>
        </p:nvSpPr>
        <p:spPr>
          <a:xfrm>
            <a:off x="9861550" y="5294313"/>
            <a:ext cx="10094913" cy="14293850"/>
          </a:xfrm>
          <a:prstGeom prst="rect">
            <a:avLst/>
          </a:prstGeom>
          <a:noFill/>
          <a:ln w="12700">
            <a:solidFill>
              <a:prstClr val="black"/>
            </a:solidFill>
          </a:ln>
        </p:spPr>
        <p:txBody>
          <a:bodyPr vert="horz" lIns="412413" tIns="206206" rIns="412413" bIns="206206" rtlCol="0" anchor="ctr"/>
          <a:lstStyle/>
          <a:p>
            <a:endParaRPr lang="de-DE"/>
          </a:p>
        </p:txBody>
      </p:sp>
      <p:sp>
        <p:nvSpPr>
          <p:cNvPr id="5" name="Notizenplatzhalter 4"/>
          <p:cNvSpPr>
            <a:spLocks noGrp="1"/>
          </p:cNvSpPr>
          <p:nvPr>
            <p:ph type="body" sz="quarter" idx="3"/>
          </p:nvPr>
        </p:nvSpPr>
        <p:spPr>
          <a:xfrm>
            <a:off x="2981802" y="20383103"/>
            <a:ext cx="23854410" cy="16677084"/>
          </a:xfrm>
          <a:prstGeom prst="rect">
            <a:avLst/>
          </a:prstGeom>
        </p:spPr>
        <p:txBody>
          <a:bodyPr vert="horz" lIns="412413" tIns="206206" rIns="412413" bIns="20620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40229426"/>
            <a:ext cx="12921139" cy="2125076"/>
          </a:xfrm>
          <a:prstGeom prst="rect">
            <a:avLst/>
          </a:prstGeom>
        </p:spPr>
        <p:txBody>
          <a:bodyPr vert="horz" lIns="412413" tIns="206206" rIns="412413" bIns="206206" rtlCol="0" anchor="b"/>
          <a:lstStyle>
            <a:lvl1pPr algn="l">
              <a:defRPr sz="5400"/>
            </a:lvl1pPr>
          </a:lstStyle>
          <a:p>
            <a:endParaRPr lang="de-DE"/>
          </a:p>
        </p:txBody>
      </p:sp>
      <p:sp>
        <p:nvSpPr>
          <p:cNvPr id="7" name="Foliennummernplatzhalter 6"/>
          <p:cNvSpPr>
            <a:spLocks noGrp="1"/>
          </p:cNvSpPr>
          <p:nvPr>
            <p:ph type="sldNum" sz="quarter" idx="5"/>
          </p:nvPr>
        </p:nvSpPr>
        <p:spPr>
          <a:xfrm>
            <a:off x="16889974" y="40229426"/>
            <a:ext cx="12921139" cy="2125076"/>
          </a:xfrm>
          <a:prstGeom prst="rect">
            <a:avLst/>
          </a:prstGeom>
        </p:spPr>
        <p:txBody>
          <a:bodyPr vert="horz" lIns="412413" tIns="206206" rIns="412413" bIns="206206" rtlCol="0" anchor="b"/>
          <a:lstStyle>
            <a:lvl1pPr algn="r">
              <a:defRPr sz="5400"/>
            </a:lvl1pPr>
          </a:lstStyle>
          <a:p>
            <a:fld id="{69E3D963-0709-4D65-93DE-19AFFEF1DD37}" type="slidenum">
              <a:rPr lang="de-DE" smtClean="0"/>
              <a:t>‹Nr.›</a:t>
            </a:fld>
            <a:endParaRPr lang="de-DE"/>
          </a:p>
        </p:txBody>
      </p:sp>
    </p:spTree>
    <p:extLst>
      <p:ext uri="{BB962C8B-B14F-4D97-AF65-F5344CB8AC3E}">
        <p14:creationId xmlns:p14="http://schemas.microsoft.com/office/powerpoint/2010/main" val="119197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E3D963-0709-4D65-93DE-19AFFEF1DD37}" type="slidenum">
              <a:rPr lang="de-DE" smtClean="0"/>
              <a:t>1</a:t>
            </a:fld>
            <a:endParaRPr lang="de-DE"/>
          </a:p>
        </p:txBody>
      </p:sp>
    </p:spTree>
    <p:extLst>
      <p:ext uri="{BB962C8B-B14F-4D97-AF65-F5344CB8AC3E}">
        <p14:creationId xmlns:p14="http://schemas.microsoft.com/office/powerpoint/2010/main" val="406185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de-DE"/>
              <a:t>Titelmasterformat durch Klicken bearbeiten</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143497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428043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296051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302195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de-DE"/>
              <a:t>Titelmasterformat durch Klicken bearbeiten</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322157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345542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de-DE"/>
              <a:t>Textmasterformat bearbeiten</a:t>
            </a:r>
          </a:p>
        </p:txBody>
      </p:sp>
      <p:sp>
        <p:nvSpPr>
          <p:cNvPr id="4" name="Content Placeholder 3"/>
          <p:cNvSpPr>
            <a:spLocks noGrp="1"/>
          </p:cNvSpPr>
          <p:nvPr>
            <p:ph sz="half" idx="2"/>
          </p:nvPr>
        </p:nvSpPr>
        <p:spPr>
          <a:xfrm>
            <a:off x="1472912" y="11058863"/>
            <a:ext cx="9046274" cy="1626592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de-DE"/>
              <a:t>Textmasterformat bearbeiten</a:t>
            </a:r>
          </a:p>
        </p:txBody>
      </p:sp>
      <p:sp>
        <p:nvSpPr>
          <p:cNvPr id="6" name="Content Placeholder 5"/>
          <p:cNvSpPr>
            <a:spLocks noGrp="1"/>
          </p:cNvSpPr>
          <p:nvPr>
            <p:ph sz="quarter" idx="4"/>
          </p:nvPr>
        </p:nvSpPr>
        <p:spPr>
          <a:xfrm>
            <a:off x="10825461" y="11058863"/>
            <a:ext cx="9090826" cy="1626592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425879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113064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181139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de-DE"/>
              <a:t>Titelmasterformat durch Klicken bearbeiten</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de-DE"/>
              <a:t>Textmasterformat bearbeiten</a:t>
            </a:r>
          </a:p>
        </p:txBody>
      </p:sp>
      <p:sp>
        <p:nvSpPr>
          <p:cNvPr id="5" name="Date Placeholder 4"/>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4723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de-DE"/>
              <a:t>Bild durch Klicken auf Symbol hinzufügen</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de-DE"/>
              <a:t>Textmasterformat bearbeiten</a:t>
            </a:r>
          </a:p>
        </p:txBody>
      </p:sp>
      <p:sp>
        <p:nvSpPr>
          <p:cNvPr id="5" name="Date Placeholder 4"/>
          <p:cNvSpPr>
            <a:spLocks noGrp="1"/>
          </p:cNvSpPr>
          <p:nvPr>
            <p:ph type="dt" sz="half" idx="10"/>
          </p:nvPr>
        </p:nvSpPr>
        <p:spPr/>
        <p:txBody>
          <a:bodyPr/>
          <a:lstStyle/>
          <a:p>
            <a:fld id="{AE5A5DEF-CB4F-4533-B721-2A99364F0E5E}" type="datetimeFigureOut">
              <a:rPr lang="de-DE" smtClean="0"/>
              <a:t>08.05.2023</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8F2B04F8-C7BE-47C4-A4AF-9F3186FA864E}" type="slidenum">
              <a:rPr lang="de-DE" smtClean="0"/>
              <a:t>‹Nr.›</a:t>
            </a:fld>
            <a:endParaRPr lang="de-DE" dirty="0"/>
          </a:p>
        </p:txBody>
      </p:sp>
    </p:spTree>
    <p:extLst>
      <p:ext uri="{BB962C8B-B14F-4D97-AF65-F5344CB8AC3E}">
        <p14:creationId xmlns:p14="http://schemas.microsoft.com/office/powerpoint/2010/main" val="405394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AE5A5DEF-CB4F-4533-B721-2A99364F0E5E}" type="datetimeFigureOut">
              <a:rPr lang="de-DE" smtClean="0"/>
              <a:t>08.05.2023</a:t>
            </a:fld>
            <a:endParaRPr lang="de-DE" dirty="0"/>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8F2B04F8-C7BE-47C4-A4AF-9F3186FA864E}" type="slidenum">
              <a:rPr lang="de-DE" smtClean="0"/>
              <a:t>‹Nr.›</a:t>
            </a:fld>
            <a:endParaRPr lang="de-DE" dirty="0"/>
          </a:p>
        </p:txBody>
      </p:sp>
    </p:spTree>
    <p:extLst>
      <p:ext uri="{BB962C8B-B14F-4D97-AF65-F5344CB8AC3E}">
        <p14:creationId xmlns:p14="http://schemas.microsoft.com/office/powerpoint/2010/main" val="9929702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460799" y="1031954"/>
            <a:ext cx="4793849" cy="106562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95" dirty="0">
              <a:latin typeface="Rotis Sans Serif Std" panose="020B0503030202020304" pitchFamily="34" charset="0"/>
            </a:endParaRPr>
          </a:p>
        </p:txBody>
      </p:sp>
      <p:sp>
        <p:nvSpPr>
          <p:cNvPr id="5" name="Rechteck 4"/>
          <p:cNvSpPr/>
          <p:nvPr/>
        </p:nvSpPr>
        <p:spPr>
          <a:xfrm>
            <a:off x="0" y="4320000"/>
            <a:ext cx="20592000" cy="25164000"/>
          </a:xfrm>
          <a:prstGeom prst="rect">
            <a:avLst/>
          </a:prstGeom>
          <a:solidFill>
            <a:srgbClr val="EE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tis Sans Serif Std" panose="020B0503030202020304" pitchFamily="34" charset="0"/>
            </a:endParaRPr>
          </a:p>
        </p:txBody>
      </p:sp>
      <p:pic>
        <p:nvPicPr>
          <p:cNvPr id="1026" name="Picture 2" descr="logo_poster_w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2000" y="792000"/>
            <a:ext cx="6120000" cy="176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uFI_DE_CMY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00" y="792000"/>
            <a:ext cx="9454605" cy="1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792000" y="5040000"/>
            <a:ext cx="19008000" cy="3323987"/>
          </a:xfrm>
          <a:prstGeom prst="rect">
            <a:avLst/>
          </a:prstGeom>
          <a:noFill/>
        </p:spPr>
        <p:txBody>
          <a:bodyPr wrap="square" rtlCol="0">
            <a:spAutoFit/>
          </a:bodyPr>
          <a:lstStyle/>
          <a:p>
            <a:pPr>
              <a:spcAft>
                <a:spcPts val="900"/>
              </a:spcAft>
            </a:pPr>
            <a:r>
              <a:rPr lang="de-DE" sz="8500" dirty="0">
                <a:solidFill>
                  <a:srgbClr val="00509B"/>
                </a:solidFill>
                <a:latin typeface="Rotis Sans Serif Std ExtraBold" panose="020B0903030202020304" pitchFamily="34" charset="0"/>
              </a:rPr>
              <a:t>Floating Offshore Energy Systems</a:t>
            </a:r>
          </a:p>
          <a:p>
            <a:pPr>
              <a:spcAft>
                <a:spcPts val="900"/>
              </a:spcAft>
            </a:pPr>
            <a:r>
              <a:rPr lang="en-US" sz="5500" dirty="0">
                <a:latin typeface="Rotis Sans Serif Std ExtraBold" panose="020B0903030202020304" pitchFamily="34" charset="0"/>
              </a:rPr>
              <a:t>Experimental and numerical investigations on wind </a:t>
            </a:r>
          </a:p>
          <a:p>
            <a:pPr>
              <a:spcAft>
                <a:spcPts val="900"/>
              </a:spcAft>
            </a:pPr>
            <a:r>
              <a:rPr lang="en-US" sz="5500" dirty="0">
                <a:latin typeface="Rotis Sans Serif Std ExtraBold" panose="020B0903030202020304" pitchFamily="34" charset="0"/>
              </a:rPr>
              <a:t>and wave energy</a:t>
            </a:r>
            <a:endParaRPr lang="de-DE" sz="5500" dirty="0">
              <a:latin typeface="Rotis Sans Serif Std ExtraBold" panose="020B0903030202020304" pitchFamily="34" charset="0"/>
            </a:endParaRPr>
          </a:p>
        </p:txBody>
      </p:sp>
      <p:sp>
        <p:nvSpPr>
          <p:cNvPr id="16" name="Textfeld 15"/>
          <p:cNvSpPr txBox="1"/>
          <p:nvPr/>
        </p:nvSpPr>
        <p:spPr>
          <a:xfrm>
            <a:off x="744348" y="9060502"/>
            <a:ext cx="8784000" cy="10780965"/>
          </a:xfrm>
          <a:prstGeom prst="rect">
            <a:avLst/>
          </a:prstGeom>
          <a:noFill/>
        </p:spPr>
        <p:txBody>
          <a:bodyPr wrap="square" bIns="46800" rtlCol="0" anchor="t">
            <a:spAutoFit/>
          </a:bodyPr>
          <a:lstStyle/>
          <a:p>
            <a:pPr>
              <a:spcAft>
                <a:spcPts val="900"/>
              </a:spcAft>
            </a:pPr>
            <a:r>
              <a:rPr lang="en-US" sz="2800" dirty="0">
                <a:latin typeface="Rotis Sans Serif Std" panose="020B0503030202020304" pitchFamily="34" charset="0"/>
              </a:rPr>
              <a:t>Floating offshore energy systems will play an important role in the energy transition from fossil to renewable energy sources. While most wave energy converter (WEC) concepts are still in the development phase and only few of them reach commercialization, floating wind turbines are already deployed in Japan, Great Britain, Norway, and further countries. Both technologies unite the needs for further research and development in various areas, e.g., structural and geometric optimization, efficient mooring solutions, and offshore logistics (transport, installation, maintenance). </a:t>
            </a:r>
          </a:p>
          <a:p>
            <a:pPr>
              <a:spcAft>
                <a:spcPts val="900"/>
              </a:spcAft>
            </a:pPr>
            <a:r>
              <a:rPr lang="en-US" sz="2800" dirty="0">
                <a:latin typeface="Rotis Sans Serif Std" panose="020B0503030202020304" pitchFamily="34" charset="0"/>
              </a:rPr>
              <a:t>Even for bottom-fixed offshore wind turbines, which are growing in height and being installed in larger water depths, innovative installation methods like floating installation (e.g., wind farm Arcadis Ost close to </a:t>
            </a:r>
            <a:r>
              <a:rPr lang="en-US" sz="2800" dirty="0" err="1">
                <a:latin typeface="Rotis Sans Serif Std" panose="020B0503030202020304" pitchFamily="34" charset="0"/>
              </a:rPr>
              <a:t>Rügen</a:t>
            </a:r>
            <a:r>
              <a:rPr lang="en-US" sz="2800" dirty="0">
                <a:latin typeface="Rotis Sans Serif Std" panose="020B0503030202020304" pitchFamily="34" charset="0"/>
              </a:rPr>
              <a:t>) need to be developed.</a:t>
            </a:r>
          </a:p>
          <a:p>
            <a:pPr>
              <a:spcAft>
                <a:spcPts val="900"/>
              </a:spcAft>
            </a:pPr>
            <a:endParaRPr lang="en-US" sz="2800" dirty="0">
              <a:latin typeface="Rotis Sans Serif Std" panose="020B0503030202020304" pitchFamily="34" charset="0"/>
            </a:endParaRPr>
          </a:p>
          <a:p>
            <a:pPr>
              <a:spcAft>
                <a:spcPts val="900"/>
              </a:spcAft>
            </a:pPr>
            <a:r>
              <a:rPr lang="en-US" sz="2800" dirty="0">
                <a:latin typeface="Rotis Sans Serif Std" panose="020B0503030202020304" pitchFamily="34" charset="0"/>
              </a:rPr>
              <a:t>Hence, floating offshore energy is a growing field, and Ludwig-Franzius-Institute of LUH is investigating many different aspects of it. Both, experimental studies in the various facilities (wave flumes, wave-current basin) and numerical studies with models of different fidelities (from high-fidelity CFD simulations in </a:t>
            </a:r>
            <a:r>
              <a:rPr lang="en-US" sz="2800" dirty="0" err="1">
                <a:latin typeface="Rotis Sans Serif Std" panose="020B0503030202020304" pitchFamily="34" charset="0"/>
              </a:rPr>
              <a:t>OpenFOAM</a:t>
            </a:r>
            <a:r>
              <a:rPr lang="en-US" sz="2800" dirty="0">
                <a:latin typeface="Rotis Sans Serif Std" panose="020B0503030202020304" pitchFamily="34" charset="0"/>
              </a:rPr>
              <a:t> to engineering models like </a:t>
            </a:r>
            <a:r>
              <a:rPr lang="en-US" sz="2800" dirty="0" err="1">
                <a:latin typeface="Rotis Sans Serif Std" panose="020B0503030202020304" pitchFamily="34" charset="0"/>
              </a:rPr>
              <a:t>OrcaFlex</a:t>
            </a:r>
            <a:r>
              <a:rPr lang="en-US" sz="2800" dirty="0">
                <a:latin typeface="Rotis Sans Serif Std" panose="020B0503030202020304" pitchFamily="34" charset="0"/>
              </a:rPr>
              <a:t>) have been conducted in the past and will be conducted in future research projects, which offer various areas of collaboration.</a:t>
            </a:r>
          </a:p>
        </p:txBody>
      </p:sp>
      <p:sp>
        <p:nvSpPr>
          <p:cNvPr id="17" name="Textfeld 16"/>
          <p:cNvSpPr txBox="1"/>
          <p:nvPr/>
        </p:nvSpPr>
        <p:spPr>
          <a:xfrm>
            <a:off x="792000" y="26892000"/>
            <a:ext cx="8784000" cy="1969770"/>
          </a:xfrm>
          <a:prstGeom prst="rect">
            <a:avLst/>
          </a:prstGeom>
          <a:noFill/>
        </p:spPr>
        <p:txBody>
          <a:bodyPr wrap="square" bIns="0" rtlCol="0" anchor="b">
            <a:spAutoFit/>
          </a:bodyPr>
          <a:lstStyle/>
          <a:p>
            <a:r>
              <a:rPr lang="de-DE" sz="2500" dirty="0">
                <a:solidFill>
                  <a:srgbClr val="00509B"/>
                </a:solidFill>
                <a:latin typeface="Rotis Sans Serif Std ExtraBold" panose="020B0903030202020304" pitchFamily="34" charset="0"/>
              </a:rPr>
              <a:t>Ludwig-</a:t>
            </a:r>
            <a:r>
              <a:rPr lang="de-DE" sz="2500" dirty="0" err="1">
                <a:solidFill>
                  <a:srgbClr val="00509B"/>
                </a:solidFill>
                <a:latin typeface="Rotis Sans Serif Std ExtraBold" panose="020B0903030202020304" pitchFamily="34" charset="0"/>
              </a:rPr>
              <a:t>Franzius</a:t>
            </a:r>
            <a:r>
              <a:rPr lang="de-DE" sz="2500" dirty="0">
                <a:solidFill>
                  <a:srgbClr val="00509B"/>
                </a:solidFill>
                <a:latin typeface="Rotis Sans Serif Std ExtraBold" panose="020B0903030202020304" pitchFamily="34" charset="0"/>
              </a:rPr>
              <a:t>-Institut</a:t>
            </a:r>
          </a:p>
          <a:p>
            <a:r>
              <a:rPr lang="de-DE" sz="2500" dirty="0">
                <a:solidFill>
                  <a:srgbClr val="00509B"/>
                </a:solidFill>
                <a:latin typeface="Rotis Sans Serif Std ExtraBold" panose="020B0903030202020304" pitchFamily="34" charset="0"/>
              </a:rPr>
              <a:t>für Wasserbau, Ästuar und Küsteningenieurwesen</a:t>
            </a:r>
          </a:p>
          <a:p>
            <a:r>
              <a:rPr lang="de-DE" sz="2500" dirty="0">
                <a:solidFill>
                  <a:srgbClr val="00509B"/>
                </a:solidFill>
                <a:latin typeface="Rotis Sans Serif Std" panose="020B0503030202020304" pitchFamily="34" charset="0"/>
              </a:rPr>
              <a:t>Prof. Dr.-Ing. habil. Torsten </a:t>
            </a:r>
            <a:r>
              <a:rPr lang="de-DE" sz="2500" dirty="0" err="1">
                <a:solidFill>
                  <a:srgbClr val="00509B"/>
                </a:solidFill>
                <a:latin typeface="Rotis Sans Serif Std" panose="020B0503030202020304" pitchFamily="34" charset="0"/>
              </a:rPr>
              <a:t>Schlurmann</a:t>
            </a:r>
            <a:endParaRPr lang="de-DE" sz="2500" dirty="0">
              <a:solidFill>
                <a:srgbClr val="00509B"/>
              </a:solidFill>
              <a:latin typeface="Rotis Sans Serif Std" panose="020B0503030202020304" pitchFamily="34" charset="0"/>
            </a:endParaRPr>
          </a:p>
          <a:p>
            <a:r>
              <a:rPr lang="de-DE" sz="2500" dirty="0">
                <a:solidFill>
                  <a:srgbClr val="00509B"/>
                </a:solidFill>
                <a:latin typeface="Rotis Sans Serif Std" panose="020B0503030202020304" pitchFamily="34" charset="0"/>
              </a:rPr>
              <a:t>Jun.-Prof. Dr.-Ing. Arndt Hildebrandt; Jannik Meyer, </a:t>
            </a:r>
            <a:r>
              <a:rPr lang="de-DE" sz="2500" dirty="0" err="1">
                <a:solidFill>
                  <a:srgbClr val="00509B"/>
                </a:solidFill>
                <a:latin typeface="Rotis Sans Serif Std" panose="020B0503030202020304" pitchFamily="34" charset="0"/>
              </a:rPr>
              <a:t>M.Sc</a:t>
            </a:r>
            <a:r>
              <a:rPr lang="de-DE" sz="2500" dirty="0">
                <a:solidFill>
                  <a:srgbClr val="00509B"/>
                </a:solidFill>
                <a:latin typeface="Rotis Sans Serif Std" panose="020B0503030202020304" pitchFamily="34" charset="0"/>
              </a:rPr>
              <a:t>.</a:t>
            </a:r>
          </a:p>
          <a:p>
            <a:r>
              <a:rPr lang="de-DE" sz="2500" dirty="0">
                <a:solidFill>
                  <a:srgbClr val="00509B"/>
                </a:solidFill>
                <a:latin typeface="Rotis Sans Serif Std" panose="020B0503030202020304" pitchFamily="34" charset="0"/>
              </a:rPr>
              <a:t>www. lufi.uni-hannover.de</a:t>
            </a:r>
          </a:p>
        </p:txBody>
      </p:sp>
      <p:sp>
        <p:nvSpPr>
          <p:cNvPr id="54" name="Textfeld 53"/>
          <p:cNvSpPr txBox="1"/>
          <p:nvPr/>
        </p:nvSpPr>
        <p:spPr>
          <a:xfrm>
            <a:off x="11016000" y="26892000"/>
            <a:ext cx="8784000" cy="1931298"/>
          </a:xfrm>
          <a:prstGeom prst="rect">
            <a:avLst/>
          </a:prstGeom>
          <a:noFill/>
        </p:spPr>
        <p:txBody>
          <a:bodyPr wrap="square" bIns="0" rtlCol="0" anchor="b">
            <a:spAutoFit/>
          </a:bodyPr>
          <a:lstStyle/>
          <a:p>
            <a:pPr>
              <a:spcAft>
                <a:spcPts val="900"/>
              </a:spcAft>
            </a:pPr>
            <a:r>
              <a:rPr lang="de-DE" sz="2500" dirty="0">
                <a:solidFill>
                  <a:srgbClr val="00509B"/>
                </a:solidFill>
                <a:latin typeface="Rotis Sans Serif Std" panose="020B0503030202020304" pitchFamily="34" charset="0"/>
              </a:rPr>
              <a:t>Projects: 	SFB1463 – Offshore </a:t>
            </a:r>
            <a:r>
              <a:rPr lang="de-DE" sz="2500" dirty="0" err="1">
                <a:solidFill>
                  <a:srgbClr val="00509B"/>
                </a:solidFill>
                <a:latin typeface="Rotis Sans Serif Std" panose="020B0503030202020304" pitchFamily="34" charset="0"/>
              </a:rPr>
              <a:t>Megastructures</a:t>
            </a:r>
            <a:r>
              <a:rPr lang="de-DE" sz="2500" dirty="0">
                <a:solidFill>
                  <a:srgbClr val="00509B"/>
                </a:solidFill>
                <a:latin typeface="Rotis Sans Serif Std" panose="020B0503030202020304" pitchFamily="34" charset="0"/>
              </a:rPr>
              <a:t> (DFG),</a:t>
            </a:r>
          </a:p>
          <a:p>
            <a:pPr>
              <a:spcAft>
                <a:spcPts val="900"/>
              </a:spcAft>
            </a:pPr>
            <a:r>
              <a:rPr lang="de-DE" sz="2500" dirty="0">
                <a:solidFill>
                  <a:srgbClr val="00509B"/>
                </a:solidFill>
                <a:latin typeface="Rotis Sans Serif Std" panose="020B0503030202020304" pitchFamily="34" charset="0"/>
              </a:rPr>
              <a:t>	</a:t>
            </a:r>
            <a:r>
              <a:rPr lang="de-DE" sz="2500" dirty="0" err="1">
                <a:solidFill>
                  <a:srgbClr val="00509B"/>
                </a:solidFill>
                <a:latin typeface="Rotis Sans Serif Std" panose="020B0503030202020304" pitchFamily="34" charset="0"/>
              </a:rPr>
              <a:t>Active</a:t>
            </a:r>
            <a:r>
              <a:rPr lang="de-DE" sz="2500" dirty="0">
                <a:solidFill>
                  <a:srgbClr val="00509B"/>
                </a:solidFill>
                <a:latin typeface="Rotis Sans Serif Std" panose="020B0503030202020304" pitchFamily="34" charset="0"/>
              </a:rPr>
              <a:t> </a:t>
            </a:r>
            <a:r>
              <a:rPr lang="de-DE" sz="2500" dirty="0" err="1">
                <a:solidFill>
                  <a:srgbClr val="00509B"/>
                </a:solidFill>
                <a:latin typeface="Rotis Sans Serif Std" panose="020B0503030202020304" pitchFamily="34" charset="0"/>
              </a:rPr>
              <a:t>Vessels</a:t>
            </a:r>
            <a:r>
              <a:rPr lang="de-DE" sz="2500" dirty="0">
                <a:solidFill>
                  <a:srgbClr val="00509B"/>
                </a:solidFill>
                <a:latin typeface="Rotis Sans Serif Std" panose="020B0503030202020304" pitchFamily="34" charset="0"/>
              </a:rPr>
              <a:t> in Motion – </a:t>
            </a:r>
            <a:r>
              <a:rPr lang="de-DE" sz="2500" dirty="0" err="1">
                <a:solidFill>
                  <a:srgbClr val="00509B"/>
                </a:solidFill>
                <a:latin typeface="Rotis Sans Serif Std" panose="020B0503030202020304" pitchFamily="34" charset="0"/>
              </a:rPr>
              <a:t>AVIMo</a:t>
            </a:r>
            <a:r>
              <a:rPr lang="de-DE" sz="2500" dirty="0">
                <a:solidFill>
                  <a:srgbClr val="00509B"/>
                </a:solidFill>
                <a:latin typeface="Rotis Sans Serif Std" panose="020B0503030202020304" pitchFamily="34" charset="0"/>
              </a:rPr>
              <a:t> (BMWK),</a:t>
            </a:r>
          </a:p>
          <a:p>
            <a:pPr>
              <a:spcAft>
                <a:spcPts val="900"/>
              </a:spcAft>
            </a:pPr>
            <a:r>
              <a:rPr lang="de-DE" sz="2500" dirty="0">
                <a:solidFill>
                  <a:srgbClr val="00509B"/>
                </a:solidFill>
                <a:latin typeface="Rotis Sans Serif Std" panose="020B0503030202020304" pitchFamily="34" charset="0"/>
              </a:rPr>
              <a:t>	</a:t>
            </a:r>
            <a:r>
              <a:rPr lang="de-DE" sz="2500" dirty="0" err="1">
                <a:solidFill>
                  <a:srgbClr val="00509B"/>
                </a:solidFill>
                <a:latin typeface="Rotis Sans Serif Std" panose="020B0503030202020304" pitchFamily="34" charset="0"/>
              </a:rPr>
              <a:t>OpenRAVE</a:t>
            </a:r>
            <a:r>
              <a:rPr lang="de-DE" sz="2500" dirty="0">
                <a:solidFill>
                  <a:srgbClr val="00509B"/>
                </a:solidFill>
                <a:latin typeface="Rotis Sans Serif Std" panose="020B0503030202020304" pitchFamily="34" charset="0"/>
              </a:rPr>
              <a:t> (BMWK), </a:t>
            </a:r>
            <a:r>
              <a:rPr lang="de-DE" sz="2500" dirty="0" err="1">
                <a:solidFill>
                  <a:srgbClr val="00509B"/>
                </a:solidFill>
                <a:latin typeface="Rotis Sans Serif Std" panose="020B0503030202020304" pitchFamily="34" charset="0"/>
              </a:rPr>
              <a:t>MooringSP</a:t>
            </a:r>
            <a:r>
              <a:rPr lang="de-DE" sz="2500" dirty="0">
                <a:solidFill>
                  <a:srgbClr val="00509B"/>
                </a:solidFill>
                <a:latin typeface="Rotis Sans Serif Std" panose="020B0503030202020304" pitchFamily="34" charset="0"/>
              </a:rPr>
              <a:t> (Industrie)</a:t>
            </a:r>
          </a:p>
          <a:p>
            <a:pPr>
              <a:spcAft>
                <a:spcPts val="900"/>
              </a:spcAft>
            </a:pPr>
            <a:endParaRPr lang="de-DE" sz="2500" dirty="0">
              <a:latin typeface="Rotis Sans Serif Std" panose="020B0503030202020304" pitchFamily="34" charset="0"/>
            </a:endParaRPr>
          </a:p>
        </p:txBody>
      </p:sp>
      <p:sp>
        <p:nvSpPr>
          <p:cNvPr id="13" name="Textfeld 12"/>
          <p:cNvSpPr txBox="1"/>
          <p:nvPr/>
        </p:nvSpPr>
        <p:spPr>
          <a:xfrm>
            <a:off x="11016000" y="9001508"/>
            <a:ext cx="8784000" cy="17351994"/>
          </a:xfrm>
          <a:prstGeom prst="rect">
            <a:avLst/>
          </a:prstGeom>
          <a:noFill/>
        </p:spPr>
        <p:txBody>
          <a:bodyPr wrap="square" bIns="46800" rtlCol="0" anchor="t">
            <a:spAutoFit/>
          </a:bodyPr>
          <a:lstStyle/>
          <a:p>
            <a:pPr>
              <a:spcAft>
                <a:spcPts val="900"/>
              </a:spcAft>
            </a:pPr>
            <a:r>
              <a:rPr lang="en-US" sz="4000" dirty="0">
                <a:latin typeface="Rotis Sans Serif Std" panose="020B0503030202020304" pitchFamily="34" charset="0"/>
              </a:rPr>
              <a:t>Recent studies</a:t>
            </a:r>
          </a:p>
          <a:p>
            <a:pPr>
              <a:spcAft>
                <a:spcPts val="900"/>
              </a:spcAft>
            </a:pPr>
            <a:r>
              <a:rPr lang="en-US" sz="3200" i="1" dirty="0">
                <a:latin typeface="Rotis Sans Serif Std" panose="020B0503030202020304" pitchFamily="34" charset="0"/>
              </a:rPr>
              <a:t>Mooring optimization for an array of floating point absorber wave energy converters</a:t>
            </a:r>
          </a:p>
          <a:p>
            <a:pPr marL="457200" indent="-457200">
              <a:spcAft>
                <a:spcPts val="900"/>
              </a:spcAft>
              <a:buFont typeface="Arial" panose="020B0604020202020204" pitchFamily="34" charset="0"/>
              <a:buChar char="•"/>
            </a:pPr>
            <a:r>
              <a:rPr lang="en-US" sz="2800" dirty="0">
                <a:latin typeface="Rotis Sans Serif Std" panose="020B0503030202020304" pitchFamily="34" charset="0"/>
              </a:rPr>
              <a:t>Experimental investigation of the influence of different mooring systems on motion and efficiency of the WEC</a:t>
            </a:r>
          </a:p>
          <a:p>
            <a:pPr marL="457200" indent="-457200">
              <a:spcAft>
                <a:spcPts val="900"/>
              </a:spcAft>
              <a:buFont typeface="Arial" panose="020B0604020202020204" pitchFamily="34" charset="0"/>
              <a:buChar char="•"/>
            </a:pPr>
            <a:r>
              <a:rPr lang="en-US" sz="2800" dirty="0">
                <a:latin typeface="Rotis Sans Serif Std" panose="020B0503030202020304" pitchFamily="34" charset="0"/>
              </a:rPr>
              <a:t>Numerical studies on the validity of engineering models and the simulation of realistic power take off (PTO) systems</a:t>
            </a:r>
          </a:p>
          <a:p>
            <a:pPr marL="457200" indent="-457200">
              <a:spcAft>
                <a:spcPts val="900"/>
              </a:spcAft>
              <a:buFont typeface="Arial" panose="020B0604020202020204" pitchFamily="34" charset="0"/>
              <a:buChar char="•"/>
            </a:pPr>
            <a:endParaRPr lang="de-DE" sz="2800" dirty="0">
              <a:latin typeface="Rotis Sans Serif Std" panose="020B0503030202020304" pitchFamily="34" charset="0"/>
            </a:endParaRPr>
          </a:p>
          <a:p>
            <a:pPr>
              <a:spcAft>
                <a:spcPts val="900"/>
              </a:spcAft>
            </a:pPr>
            <a:endParaRPr lang="en-US" sz="3200" i="1" dirty="0">
              <a:latin typeface="Rotis Sans Serif Std" panose="020B0503030202020304" pitchFamily="34" charset="0"/>
            </a:endParaRPr>
          </a:p>
          <a:p>
            <a:pPr>
              <a:spcAft>
                <a:spcPts val="900"/>
              </a:spcAft>
            </a:pPr>
            <a:endParaRPr lang="en-US" sz="3200" i="1" dirty="0">
              <a:latin typeface="Rotis Sans Serif Std" panose="020B0503030202020304" pitchFamily="34" charset="0"/>
            </a:endParaRPr>
          </a:p>
          <a:p>
            <a:pPr>
              <a:spcAft>
                <a:spcPts val="900"/>
              </a:spcAft>
            </a:pPr>
            <a:endParaRPr lang="en-US" sz="3200" i="1" dirty="0">
              <a:latin typeface="Rotis Sans Serif Std" panose="020B0503030202020304" pitchFamily="34" charset="0"/>
            </a:endParaRPr>
          </a:p>
          <a:p>
            <a:pPr>
              <a:spcAft>
                <a:spcPts val="900"/>
              </a:spcAft>
            </a:pPr>
            <a:endParaRPr lang="en-US" sz="3200" i="1" dirty="0">
              <a:latin typeface="Rotis Sans Serif Std" panose="020B0503030202020304" pitchFamily="34" charset="0"/>
            </a:endParaRPr>
          </a:p>
          <a:p>
            <a:pPr>
              <a:spcAft>
                <a:spcPts val="900"/>
              </a:spcAft>
            </a:pPr>
            <a:endParaRPr lang="en-US" sz="3200" i="1" dirty="0">
              <a:latin typeface="Rotis Sans Serif Std" panose="020B0503030202020304" pitchFamily="34" charset="0"/>
            </a:endParaRPr>
          </a:p>
          <a:p>
            <a:pPr>
              <a:spcAft>
                <a:spcPts val="900"/>
              </a:spcAft>
            </a:pPr>
            <a:endParaRPr lang="en-US" sz="3200" i="1" dirty="0">
              <a:latin typeface="Rotis Sans Serif Std" panose="020B0503030202020304" pitchFamily="34" charset="0"/>
            </a:endParaRPr>
          </a:p>
          <a:p>
            <a:pPr>
              <a:spcAft>
                <a:spcPts val="900"/>
              </a:spcAft>
            </a:pPr>
            <a:endParaRPr lang="en-US" sz="3200" i="1" dirty="0">
              <a:latin typeface="Rotis Sans Serif Std" panose="020B0503030202020304" pitchFamily="34" charset="0"/>
            </a:endParaRPr>
          </a:p>
          <a:p>
            <a:pPr>
              <a:spcAft>
                <a:spcPts val="900"/>
              </a:spcAft>
            </a:pPr>
            <a:endParaRPr lang="en-US" sz="3200" i="1" dirty="0">
              <a:latin typeface="Rotis Sans Serif Std" panose="020B0503030202020304" pitchFamily="34" charset="0"/>
            </a:endParaRPr>
          </a:p>
          <a:p>
            <a:pPr>
              <a:spcAft>
                <a:spcPts val="900"/>
              </a:spcAft>
            </a:pPr>
            <a:r>
              <a:rPr lang="en-US" sz="3200" i="1" dirty="0">
                <a:latin typeface="Rotis Sans Serif Std" panose="020B0503030202020304" pitchFamily="34" charset="0"/>
              </a:rPr>
              <a:t>Safety improvements for offshore operations</a:t>
            </a:r>
          </a:p>
          <a:p>
            <a:pPr marL="457200" indent="-457200">
              <a:spcAft>
                <a:spcPts val="900"/>
              </a:spcAft>
              <a:buFont typeface="Arial" panose="020B0604020202020204" pitchFamily="34" charset="0"/>
              <a:buChar char="•"/>
            </a:pPr>
            <a:r>
              <a:rPr lang="en-US" sz="2800" dirty="0">
                <a:latin typeface="Rotis Sans Serif Std" panose="020B0503030202020304" pitchFamily="34" charset="0"/>
              </a:rPr>
              <a:t>Experimental study on the motion response of off-shore work vessels in regular and irregular sea states</a:t>
            </a:r>
          </a:p>
          <a:p>
            <a:pPr marL="457200" indent="-457200">
              <a:spcAft>
                <a:spcPts val="900"/>
              </a:spcAft>
              <a:buFont typeface="Arial" panose="020B0604020202020204" pitchFamily="34" charset="0"/>
              <a:buChar char="•"/>
            </a:pPr>
            <a:r>
              <a:rPr lang="en-US" sz="2800" dirty="0">
                <a:latin typeface="Rotis Sans Serif Std" panose="020B0503030202020304" pitchFamily="34" charset="0"/>
              </a:rPr>
              <a:t>Development of a simulation model to predict the occurrence of sea sickness during transit </a:t>
            </a:r>
          </a:p>
          <a:p>
            <a:pPr marL="457200" indent="-457200">
              <a:spcAft>
                <a:spcPts val="900"/>
              </a:spcAft>
              <a:buFont typeface="Arial" panose="020B0604020202020204" pitchFamily="34" charset="0"/>
              <a:buChar char="•"/>
            </a:pPr>
            <a:r>
              <a:rPr lang="en-US" sz="2800" dirty="0">
                <a:latin typeface="Rotis Sans Serif Std" panose="020B0503030202020304" pitchFamily="34" charset="0"/>
              </a:rPr>
              <a:t>Numerical studies on the limiting factors during the transit from vessel to (floating) offshore wind turbine</a:t>
            </a:r>
          </a:p>
          <a:p>
            <a:pPr marL="457200" indent="-457200">
              <a:spcAft>
                <a:spcPts val="900"/>
              </a:spcAft>
              <a:buFont typeface="Arial" panose="020B0604020202020204" pitchFamily="34" charset="0"/>
              <a:buChar char="•"/>
            </a:pPr>
            <a:r>
              <a:rPr lang="en-US" sz="2800" dirty="0">
                <a:latin typeface="Rotis Sans Serif Std" panose="020B0503030202020304" pitchFamily="34" charset="0"/>
              </a:rPr>
              <a:t>Experimental and numerical investigations on </a:t>
            </a:r>
            <a:r>
              <a:rPr lang="en-US" sz="2800" dirty="0" err="1">
                <a:latin typeface="Rotis Sans Serif Std" panose="020B0503030202020304" pitchFamily="34" charset="0"/>
              </a:rPr>
              <a:t>excissive</a:t>
            </a:r>
            <a:r>
              <a:rPr lang="en-US" sz="2800" dirty="0">
                <a:latin typeface="Rotis Sans Serif Std" panose="020B0503030202020304" pitchFamily="34" charset="0"/>
              </a:rPr>
              <a:t> motions of crane loads during floating crane operations</a:t>
            </a:r>
          </a:p>
          <a:p>
            <a:pPr>
              <a:spcAft>
                <a:spcPts val="900"/>
              </a:spcAft>
            </a:pPr>
            <a:r>
              <a:rPr lang="en-US" sz="3200" i="1" dirty="0">
                <a:latin typeface="Rotis Sans Serif Std" panose="020B0503030202020304" pitchFamily="34" charset="0"/>
              </a:rPr>
              <a:t>Motion response study for a floating wind energy tur-bine in waves</a:t>
            </a:r>
          </a:p>
          <a:p>
            <a:pPr marL="457200" indent="-457200">
              <a:spcAft>
                <a:spcPts val="900"/>
              </a:spcAft>
              <a:buFont typeface="Arial" panose="020B0604020202020204" pitchFamily="34" charset="0"/>
              <a:buChar char="•"/>
            </a:pPr>
            <a:r>
              <a:rPr lang="en-US" sz="2800" dirty="0">
                <a:latin typeface="Rotis Sans Serif Std" panose="020B0503030202020304" pitchFamily="34" charset="0"/>
              </a:rPr>
              <a:t>Response determination in regular waves in the wave flume</a:t>
            </a:r>
          </a:p>
          <a:p>
            <a:pPr marL="457200" indent="-457200">
              <a:spcAft>
                <a:spcPts val="900"/>
              </a:spcAft>
              <a:buFont typeface="Arial" panose="020B0604020202020204" pitchFamily="34" charset="0"/>
              <a:buChar char="•"/>
            </a:pPr>
            <a:r>
              <a:rPr lang="en-US" sz="2800" dirty="0">
                <a:latin typeface="Rotis Sans Serif Std" panose="020B0503030202020304" pitchFamily="34" charset="0"/>
              </a:rPr>
              <a:t>Validation of a CFD model (</a:t>
            </a:r>
            <a:r>
              <a:rPr lang="en-US" sz="2800" dirty="0" err="1">
                <a:latin typeface="Rotis Sans Serif Std" panose="020B0503030202020304" pitchFamily="34" charset="0"/>
              </a:rPr>
              <a:t>OpenFOAM</a:t>
            </a:r>
            <a:r>
              <a:rPr lang="en-US" sz="2800" dirty="0">
                <a:latin typeface="Rotis Sans Serif Std" panose="020B0503030202020304" pitchFamily="34" charset="0"/>
              </a:rPr>
              <a:t>)</a:t>
            </a:r>
          </a:p>
          <a:p>
            <a:pPr marL="457200" indent="-457200">
              <a:spcAft>
                <a:spcPts val="900"/>
              </a:spcAft>
              <a:buFont typeface="Arial" panose="020B0604020202020204" pitchFamily="34" charset="0"/>
              <a:buChar char="•"/>
            </a:pPr>
            <a:endParaRPr lang="en-US" sz="3200" i="1" dirty="0">
              <a:latin typeface="Rotis Sans Serif Std" panose="020B0503030202020304" pitchFamily="34" charset="0"/>
            </a:endParaRPr>
          </a:p>
        </p:txBody>
      </p:sp>
      <p:sp>
        <p:nvSpPr>
          <p:cNvPr id="8" name="Textfeld 7"/>
          <p:cNvSpPr txBox="1"/>
          <p:nvPr/>
        </p:nvSpPr>
        <p:spPr>
          <a:xfrm>
            <a:off x="765646" y="25282519"/>
            <a:ext cx="7797501" cy="400110"/>
          </a:xfrm>
          <a:prstGeom prst="rect">
            <a:avLst/>
          </a:prstGeom>
          <a:noFill/>
        </p:spPr>
        <p:txBody>
          <a:bodyPr wrap="square" rtlCol="0">
            <a:spAutoFit/>
          </a:bodyPr>
          <a:lstStyle/>
          <a:p>
            <a:r>
              <a:rPr lang="en-US" sz="2000" i="1" dirty="0">
                <a:latin typeface="Rotis Sans Serif Std" panose="020B0503030202020304" pitchFamily="34" charset="0"/>
              </a:rPr>
              <a:t>Model test setup in 3D wave-current basin</a:t>
            </a:r>
            <a:endParaRPr lang="de-DE" sz="2000" i="1" dirty="0">
              <a:latin typeface="Rotis Sans Serif Std" panose="020B0503030202020304" pitchFamily="34" charset="0"/>
            </a:endParaRPr>
          </a:p>
        </p:txBody>
      </p:sp>
      <p:pic>
        <p:nvPicPr>
          <p:cNvPr id="2052" name="Picture 4">
            <a:extLst>
              <a:ext uri="{FF2B5EF4-FFF2-40B4-BE49-F238E27FC236}">
                <a16:creationId xmlns:a16="http://schemas.microsoft.com/office/drawing/2014/main" id="{8C3D761B-11C5-DC73-80FC-19824FBEC1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28928" r="28220" b="13571"/>
          <a:stretch>
            <a:fillRect/>
          </a:stretch>
        </p:blipFill>
        <p:spPr bwMode="auto">
          <a:xfrm>
            <a:off x="832436" y="20252496"/>
            <a:ext cx="8253861" cy="494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5C99C548-8FF9-8DB6-6119-3D67D71823AB}"/>
              </a:ext>
            </a:extLst>
          </p:cNvPr>
          <p:cNvSpPr txBox="1"/>
          <p:nvPr/>
        </p:nvSpPr>
        <p:spPr>
          <a:xfrm>
            <a:off x="11369963" y="17737354"/>
            <a:ext cx="7797501" cy="400110"/>
          </a:xfrm>
          <a:prstGeom prst="rect">
            <a:avLst/>
          </a:prstGeom>
          <a:noFill/>
        </p:spPr>
        <p:txBody>
          <a:bodyPr wrap="square" rtlCol="0">
            <a:spAutoFit/>
          </a:bodyPr>
          <a:lstStyle/>
          <a:p>
            <a:r>
              <a:rPr lang="en-US" sz="2000" i="1" dirty="0" err="1">
                <a:latin typeface="Rotis Sans Serif Std" panose="020B0503030202020304" pitchFamily="34" charset="0"/>
              </a:rPr>
              <a:t>OrcaFlex</a:t>
            </a:r>
            <a:r>
              <a:rPr lang="en-US" sz="2000" i="1" dirty="0">
                <a:latin typeface="Rotis Sans Serif Std" panose="020B0503030202020304" pitchFamily="34" charset="0"/>
              </a:rPr>
              <a:t> simulation of an offshore crane operation</a:t>
            </a:r>
            <a:endParaRPr lang="de-DE" sz="2000" i="1" dirty="0">
              <a:latin typeface="Rotis Sans Serif Std" panose="020B0503030202020304" pitchFamily="34" charset="0"/>
            </a:endParaRPr>
          </a:p>
        </p:txBody>
      </p:sp>
      <p:pic>
        <p:nvPicPr>
          <p:cNvPr id="10" name="Grafik 9">
            <a:extLst>
              <a:ext uri="{FF2B5EF4-FFF2-40B4-BE49-F238E27FC236}">
                <a16:creationId xmlns:a16="http://schemas.microsoft.com/office/drawing/2014/main" id="{B134DC0A-B96B-43D2-E5CD-E72B26AD648D}"/>
              </a:ext>
            </a:extLst>
          </p:cNvPr>
          <p:cNvPicPr>
            <a:picLocks noChangeAspect="1"/>
          </p:cNvPicPr>
          <p:nvPr/>
        </p:nvPicPr>
        <p:blipFill rotWithShape="1">
          <a:blip r:embed="rId6"/>
          <a:srcRect t="19227"/>
          <a:stretch/>
        </p:blipFill>
        <p:spPr>
          <a:xfrm>
            <a:off x="11423422" y="13170700"/>
            <a:ext cx="7969155" cy="4457293"/>
          </a:xfrm>
          <a:prstGeom prst="rect">
            <a:avLst/>
          </a:prstGeom>
        </p:spPr>
      </p:pic>
    </p:spTree>
    <p:extLst>
      <p:ext uri="{BB962C8B-B14F-4D97-AF65-F5344CB8AC3E}">
        <p14:creationId xmlns:p14="http://schemas.microsoft.com/office/powerpoint/2010/main" val="37049853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466</Words>
  <Application>Microsoft Office PowerPoint</Application>
  <PresentationFormat>Benutzerdefiniert</PresentationFormat>
  <Paragraphs>39</Paragraphs>
  <Slides>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Calibri Light</vt:lpstr>
      <vt:lpstr>Rotis Sans Serif Std</vt:lpstr>
      <vt:lpstr>Rotis Sans Serif Std ExtraBold</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Jochen Michalzik</dc:creator>
  <cp:lastModifiedBy>Jannik Meyer</cp:lastModifiedBy>
  <cp:revision>221</cp:revision>
  <cp:lastPrinted>2023-05-06T10:21:31Z</cp:lastPrinted>
  <dcterms:created xsi:type="dcterms:W3CDTF">2017-04-21T13:06:40Z</dcterms:created>
  <dcterms:modified xsi:type="dcterms:W3CDTF">2023-05-08T07:00:56Z</dcterms:modified>
</cp:coreProperties>
</file>